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9" d="100"/>
          <a:sy n="149" d="100"/>
        </p:scale>
        <p:origin x="1686" y="108"/>
      </p:cViewPr>
      <p:guideLst>
        <p:guide orient="horz" pos="2228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ED442-B901-4E73-BC21-69ABF7AF3AD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7A965-D359-4058-A0C3-9670DAFD74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0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AD89-A193-45B8-86DE-18695BAD3308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openxmlformats.org/officeDocument/2006/relationships/image" Target="../media/image12.pn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10" Type="http://schemas.openxmlformats.org/officeDocument/2006/relationships/image" Target="../media/image5.png"/><Relationship Id="rId19" Type="http://schemas.microsoft.com/office/2007/relationships/hdphoto" Target="../media/hdphoto9.wdp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microsoft.com/office/2007/relationships/hdphoto" Target="../media/hdphoto1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C1E46CD-6630-4B59-8577-B68BE764A0A2}"/>
              </a:ext>
            </a:extLst>
          </p:cNvPr>
          <p:cNvGrpSpPr/>
          <p:nvPr/>
        </p:nvGrpSpPr>
        <p:grpSpPr>
          <a:xfrm>
            <a:off x="233950" y="350227"/>
            <a:ext cx="9623426" cy="6293282"/>
            <a:chOff x="13892737" y="-7170946"/>
            <a:chExt cx="10562294" cy="730568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34E0F36A-5C58-477E-9001-3F6101A9A7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76" t="5043" r="9562" b="33605"/>
            <a:stretch/>
          </p:blipFill>
          <p:spPr>
            <a:xfrm>
              <a:off x="20878657" y="-6975202"/>
              <a:ext cx="3576374" cy="2254421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D1709691-FE2A-4FA4-9330-60D0070DDB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13" t="5626" r="6189" b="4441"/>
            <a:stretch/>
          </p:blipFill>
          <p:spPr>
            <a:xfrm rot="10800000">
              <a:off x="17510782" y="-2271025"/>
              <a:ext cx="3304976" cy="2405759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8B32E1B2-E136-4241-9B04-0245D426B4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1" t="20202" r="17509" b="14576"/>
            <a:stretch/>
          </p:blipFill>
          <p:spPr>
            <a:xfrm>
              <a:off x="17535049" y="-4481772"/>
              <a:ext cx="3461762" cy="1972907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789B9390-421E-461C-88EE-9EA2610787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0000" contrast="55000"/>
                      </a14:imgEffect>
                      <a14:imgEffect>
                        <a14:sharpenSoften amount="-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88" t="5905" r="17377" b="2557"/>
            <a:stretch/>
          </p:blipFill>
          <p:spPr>
            <a:xfrm>
              <a:off x="13892737" y="-1837446"/>
              <a:ext cx="3424604" cy="1819245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D6F03F47-6B48-40CD-9121-AD880D3C9112}"/>
                </a:ext>
              </a:extLst>
            </p:cNvPr>
            <p:cNvSpPr txBox="1"/>
            <p:nvPr/>
          </p:nvSpPr>
          <p:spPr>
            <a:xfrm>
              <a:off x="18688056" y="-4894087"/>
              <a:ext cx="1795573" cy="357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SMAD6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2A14EF8A-47B3-4C72-8D3B-FEBC8A8DD46B}"/>
                </a:ext>
              </a:extLst>
            </p:cNvPr>
            <p:cNvSpPr txBox="1"/>
            <p:nvPr/>
          </p:nvSpPr>
          <p:spPr>
            <a:xfrm>
              <a:off x="18556866" y="-2149848"/>
              <a:ext cx="1795573" cy="357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SMAD2/3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D3BEAA31-9C08-455D-BE7B-ECADB2C0F607}"/>
                </a:ext>
              </a:extLst>
            </p:cNvPr>
            <p:cNvSpPr txBox="1"/>
            <p:nvPr/>
          </p:nvSpPr>
          <p:spPr>
            <a:xfrm>
              <a:off x="15128323" y="-1909840"/>
              <a:ext cx="1795573" cy="357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SMAD4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1DEE49BE-A7CF-4261-ACA7-8D7ED0EA22C2}"/>
                </a:ext>
              </a:extLst>
            </p:cNvPr>
            <p:cNvSpPr txBox="1"/>
            <p:nvPr/>
          </p:nvSpPr>
          <p:spPr>
            <a:xfrm>
              <a:off x="21894590" y="-6720064"/>
              <a:ext cx="1795573" cy="357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589D7069-5616-4AA3-8CA4-66F2FC2F9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37" t="12639" r="14037" b="21932"/>
            <a:stretch/>
          </p:blipFill>
          <p:spPr>
            <a:xfrm>
              <a:off x="17645892" y="-6929625"/>
              <a:ext cx="3178235" cy="2113819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A445C9D3-D8DE-45BF-A5A2-6A37848306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15000" contrast="20000"/>
                      </a14:imgEffect>
                      <a14:imgEffect>
                        <a14:sharpenSoften amount="-4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76" t="282" r="15678" b="20445"/>
            <a:stretch/>
          </p:blipFill>
          <p:spPr>
            <a:xfrm>
              <a:off x="13895861" y="-4811832"/>
              <a:ext cx="3424604" cy="2753531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14" name="文本框 62">
              <a:extLst>
                <a:ext uri="{FF2B5EF4-FFF2-40B4-BE49-F238E27FC236}">
                  <a16:creationId xmlns:a16="http://schemas.microsoft.com/office/drawing/2014/main" id="{B671090F-9858-424C-8820-740F29261A5D}"/>
                </a:ext>
              </a:extLst>
            </p:cNvPr>
            <p:cNvSpPr txBox="1"/>
            <p:nvPr/>
          </p:nvSpPr>
          <p:spPr>
            <a:xfrm>
              <a:off x="15000959" y="-4702522"/>
              <a:ext cx="1372061" cy="357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TGFBR1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85009BFE-5D25-4A7F-98EB-BF69E93377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10000" contrast="55000"/>
                      </a14:imgEffect>
                      <a14:imgEffect>
                        <a14:sharpenSoften amount="-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8" t="699" r="12559" b="30152"/>
            <a:stretch/>
          </p:blipFill>
          <p:spPr>
            <a:xfrm>
              <a:off x="13913170" y="-6739344"/>
              <a:ext cx="3547640" cy="1821046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7493E12F-3C11-4259-B15F-6F7DE56CAE09}"/>
                </a:ext>
              </a:extLst>
            </p:cNvPr>
            <p:cNvSpPr txBox="1"/>
            <p:nvPr/>
          </p:nvSpPr>
          <p:spPr>
            <a:xfrm>
              <a:off x="15372852" y="-6886177"/>
              <a:ext cx="1372061" cy="357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TGF-β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6E7C8F7B-D3F5-445B-AAFB-697686458E8A}"/>
                </a:ext>
              </a:extLst>
            </p:cNvPr>
            <p:cNvSpPr txBox="1"/>
            <p:nvPr/>
          </p:nvSpPr>
          <p:spPr>
            <a:xfrm>
              <a:off x="18514403" y="-7170946"/>
              <a:ext cx="1795573" cy="357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SMAD1/5/9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id="{AE1F527A-5CC4-40B2-B506-149AD3555E3C}"/>
              </a:ext>
            </a:extLst>
          </p:cNvPr>
          <p:cNvSpPr/>
          <p:nvPr/>
        </p:nvSpPr>
        <p:spPr>
          <a:xfrm>
            <a:off x="536608" y="2022539"/>
            <a:ext cx="2825874" cy="2389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E13AD05-FE20-43A6-86A6-70807D3AD6AA}"/>
              </a:ext>
            </a:extLst>
          </p:cNvPr>
          <p:cNvSpPr/>
          <p:nvPr/>
        </p:nvSpPr>
        <p:spPr>
          <a:xfrm>
            <a:off x="477286" y="3461705"/>
            <a:ext cx="2825874" cy="2389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F9F16F0B-C6A6-4AB9-992B-B969ADB02472}"/>
              </a:ext>
            </a:extLst>
          </p:cNvPr>
          <p:cNvSpPr/>
          <p:nvPr/>
        </p:nvSpPr>
        <p:spPr>
          <a:xfrm>
            <a:off x="3688418" y="1031776"/>
            <a:ext cx="2825874" cy="289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293CC98-986E-44F0-A852-8920D7EFBDDA}"/>
              </a:ext>
            </a:extLst>
          </p:cNvPr>
          <p:cNvSpPr/>
          <p:nvPr/>
        </p:nvSpPr>
        <p:spPr>
          <a:xfrm>
            <a:off x="3849849" y="2968823"/>
            <a:ext cx="2825874" cy="2389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B5253D70-FA76-4973-BA7B-EDF318680810}"/>
              </a:ext>
            </a:extLst>
          </p:cNvPr>
          <p:cNvSpPr/>
          <p:nvPr/>
        </p:nvSpPr>
        <p:spPr>
          <a:xfrm>
            <a:off x="3678079" y="5439647"/>
            <a:ext cx="2825874" cy="3715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2D839CB4-6BDB-4151-BEE4-E5B6C9A9E36F}"/>
              </a:ext>
            </a:extLst>
          </p:cNvPr>
          <p:cNvSpPr/>
          <p:nvPr/>
        </p:nvSpPr>
        <p:spPr>
          <a:xfrm>
            <a:off x="453950" y="5545435"/>
            <a:ext cx="2825874" cy="3492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86AABAC8-6E10-4DC8-88A1-7F3CEF132B1B}"/>
              </a:ext>
            </a:extLst>
          </p:cNvPr>
          <p:cNvSpPr/>
          <p:nvPr/>
        </p:nvSpPr>
        <p:spPr>
          <a:xfrm>
            <a:off x="6707397" y="1394050"/>
            <a:ext cx="2825874" cy="3715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5DC7CCC-79E2-2222-F8F4-7D2A2E3A4737}"/>
              </a:ext>
            </a:extLst>
          </p:cNvPr>
          <p:cNvSpPr txBox="1"/>
          <p:nvPr/>
        </p:nvSpPr>
        <p:spPr>
          <a:xfrm>
            <a:off x="-25197" y="32013"/>
            <a:ext cx="9828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3-source data1.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TGF-β, TGFBR1, SMAD4, SMAD1/5/9, SMAD6, SMAD2/3, β-actin, N-Cadherin, E-Cadherin, Vimentin, CK, ERK and p-ERK western-blot for Fig. 3C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3FD5D780-A2DF-1C99-6DB1-0DEEA17B49D7}"/>
              </a:ext>
            </a:extLst>
          </p:cNvPr>
          <p:cNvGrpSpPr/>
          <p:nvPr/>
        </p:nvGrpSpPr>
        <p:grpSpPr>
          <a:xfrm>
            <a:off x="724678" y="930358"/>
            <a:ext cx="2760184" cy="390442"/>
            <a:chOff x="724678" y="930358"/>
            <a:chExt cx="2760184" cy="390442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5D82BC97-7E4A-2667-40D9-F8F996F932D0}"/>
                </a:ext>
              </a:extLst>
            </p:cNvPr>
            <p:cNvSpPr txBox="1"/>
            <p:nvPr/>
          </p:nvSpPr>
          <p:spPr>
            <a:xfrm>
              <a:off x="753345" y="940603"/>
              <a:ext cx="1503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04094BCE-826F-8F2F-466F-A6628187BCB0}"/>
                </a:ext>
              </a:extLst>
            </p:cNvPr>
            <p:cNvSpPr txBox="1"/>
            <p:nvPr/>
          </p:nvSpPr>
          <p:spPr>
            <a:xfrm>
              <a:off x="2316367" y="930358"/>
              <a:ext cx="10763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6BEF4301-833F-FB36-E198-0A4D0BE3DA29}"/>
                </a:ext>
              </a:extLst>
            </p:cNvPr>
            <p:cNvCxnSpPr/>
            <p:nvPr/>
          </p:nvCxnSpPr>
          <p:spPr>
            <a:xfrm>
              <a:off x="724678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8449FE9A-535D-1585-4E9B-7F538D8E319D}"/>
                </a:ext>
              </a:extLst>
            </p:cNvPr>
            <p:cNvCxnSpPr/>
            <p:nvPr/>
          </p:nvCxnSpPr>
          <p:spPr>
            <a:xfrm>
              <a:off x="2135969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9305CC2B-90DB-87E4-6484-52E61A6AAE2F}"/>
              </a:ext>
            </a:extLst>
          </p:cNvPr>
          <p:cNvGrpSpPr/>
          <p:nvPr/>
        </p:nvGrpSpPr>
        <p:grpSpPr>
          <a:xfrm>
            <a:off x="536608" y="2956659"/>
            <a:ext cx="2760184" cy="390442"/>
            <a:chOff x="724678" y="930358"/>
            <a:chExt cx="2760184" cy="390442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BFF01850-ABF6-0A02-CD5A-1567A142C5E5}"/>
                </a:ext>
              </a:extLst>
            </p:cNvPr>
            <p:cNvSpPr txBox="1"/>
            <p:nvPr/>
          </p:nvSpPr>
          <p:spPr>
            <a:xfrm>
              <a:off x="753345" y="940603"/>
              <a:ext cx="1503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CABB601C-7FB6-E466-F7BF-D67DE2D5CA19}"/>
                </a:ext>
              </a:extLst>
            </p:cNvPr>
            <p:cNvSpPr txBox="1"/>
            <p:nvPr/>
          </p:nvSpPr>
          <p:spPr>
            <a:xfrm>
              <a:off x="2316367" y="930358"/>
              <a:ext cx="10763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9A61875F-07EB-5926-5DF8-81C91F147869}"/>
                </a:ext>
              </a:extLst>
            </p:cNvPr>
            <p:cNvCxnSpPr/>
            <p:nvPr/>
          </p:nvCxnSpPr>
          <p:spPr>
            <a:xfrm>
              <a:off x="724678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id="{D0E8EB7D-F3A6-F10E-9F2E-A0A5328E546C}"/>
                </a:ext>
              </a:extLst>
            </p:cNvPr>
            <p:cNvCxnSpPr/>
            <p:nvPr/>
          </p:nvCxnSpPr>
          <p:spPr>
            <a:xfrm>
              <a:off x="2135969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EA564465-C0D9-572C-3667-441AA8CF0273}"/>
              </a:ext>
            </a:extLst>
          </p:cNvPr>
          <p:cNvGrpSpPr/>
          <p:nvPr/>
        </p:nvGrpSpPr>
        <p:grpSpPr>
          <a:xfrm>
            <a:off x="536608" y="4996344"/>
            <a:ext cx="2760184" cy="390442"/>
            <a:chOff x="724678" y="930358"/>
            <a:chExt cx="2760184" cy="390442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2A793FBE-9C15-8FA7-7490-BDCA77C9D2BF}"/>
                </a:ext>
              </a:extLst>
            </p:cNvPr>
            <p:cNvSpPr txBox="1"/>
            <p:nvPr/>
          </p:nvSpPr>
          <p:spPr>
            <a:xfrm>
              <a:off x="753345" y="940603"/>
              <a:ext cx="1503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180112F1-1E05-06DE-8291-3C3D3765A223}"/>
                </a:ext>
              </a:extLst>
            </p:cNvPr>
            <p:cNvSpPr txBox="1"/>
            <p:nvPr/>
          </p:nvSpPr>
          <p:spPr>
            <a:xfrm>
              <a:off x="2316367" y="930358"/>
              <a:ext cx="10763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9AA3D0A4-66F7-50CA-0562-5C2AB519616B}"/>
                </a:ext>
              </a:extLst>
            </p:cNvPr>
            <p:cNvCxnSpPr/>
            <p:nvPr/>
          </p:nvCxnSpPr>
          <p:spPr>
            <a:xfrm>
              <a:off x="724678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B6EBF7CD-157D-1056-1873-4427A6AC8D63}"/>
                </a:ext>
              </a:extLst>
            </p:cNvPr>
            <p:cNvCxnSpPr/>
            <p:nvPr/>
          </p:nvCxnSpPr>
          <p:spPr>
            <a:xfrm>
              <a:off x="2135969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AFBEFF5E-17A1-AF28-A651-F34A47466D89}"/>
              </a:ext>
            </a:extLst>
          </p:cNvPr>
          <p:cNvGrpSpPr/>
          <p:nvPr/>
        </p:nvGrpSpPr>
        <p:grpSpPr>
          <a:xfrm>
            <a:off x="3800204" y="523850"/>
            <a:ext cx="2760184" cy="390442"/>
            <a:chOff x="724678" y="930358"/>
            <a:chExt cx="2760184" cy="390442"/>
          </a:xfrm>
        </p:grpSpPr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AB0D36E9-8F30-2309-7399-FCE7F370B510}"/>
                </a:ext>
              </a:extLst>
            </p:cNvPr>
            <p:cNvSpPr txBox="1"/>
            <p:nvPr/>
          </p:nvSpPr>
          <p:spPr>
            <a:xfrm>
              <a:off x="753345" y="940603"/>
              <a:ext cx="1503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C8A43D2D-8868-F0BD-B318-0692639E325F}"/>
                </a:ext>
              </a:extLst>
            </p:cNvPr>
            <p:cNvSpPr txBox="1"/>
            <p:nvPr/>
          </p:nvSpPr>
          <p:spPr>
            <a:xfrm>
              <a:off x="2316367" y="930358"/>
              <a:ext cx="10763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A5F5BC47-E8A1-E348-7F69-35EC79EF4D80}"/>
                </a:ext>
              </a:extLst>
            </p:cNvPr>
            <p:cNvCxnSpPr/>
            <p:nvPr/>
          </p:nvCxnSpPr>
          <p:spPr>
            <a:xfrm>
              <a:off x="724678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3AFF07A6-792C-0ECF-391F-DF2B9B85F9C7}"/>
                </a:ext>
              </a:extLst>
            </p:cNvPr>
            <p:cNvCxnSpPr/>
            <p:nvPr/>
          </p:nvCxnSpPr>
          <p:spPr>
            <a:xfrm>
              <a:off x="2135969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161E71A3-0A82-50E0-E613-2693F721B080}"/>
              </a:ext>
            </a:extLst>
          </p:cNvPr>
          <p:cNvGrpSpPr/>
          <p:nvPr/>
        </p:nvGrpSpPr>
        <p:grpSpPr>
          <a:xfrm>
            <a:off x="3882693" y="2504710"/>
            <a:ext cx="2760184" cy="390442"/>
            <a:chOff x="724678" y="930358"/>
            <a:chExt cx="2760184" cy="390442"/>
          </a:xfrm>
        </p:grpSpPr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6B6A252E-07B6-6EB6-78E8-7928821010D2}"/>
                </a:ext>
              </a:extLst>
            </p:cNvPr>
            <p:cNvSpPr txBox="1"/>
            <p:nvPr/>
          </p:nvSpPr>
          <p:spPr>
            <a:xfrm>
              <a:off x="753345" y="940603"/>
              <a:ext cx="1503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3C5A2541-B09C-919C-D9FA-2D6C3C5EC11B}"/>
                </a:ext>
              </a:extLst>
            </p:cNvPr>
            <p:cNvSpPr txBox="1"/>
            <p:nvPr/>
          </p:nvSpPr>
          <p:spPr>
            <a:xfrm>
              <a:off x="2316367" y="930358"/>
              <a:ext cx="10763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BB252D5F-3000-9DD7-AC1B-8A4D53E9BA79}"/>
                </a:ext>
              </a:extLst>
            </p:cNvPr>
            <p:cNvCxnSpPr/>
            <p:nvPr/>
          </p:nvCxnSpPr>
          <p:spPr>
            <a:xfrm>
              <a:off x="724678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D3EA0CF7-0C8E-E561-B1F9-DFC71E8650DC}"/>
                </a:ext>
              </a:extLst>
            </p:cNvPr>
            <p:cNvCxnSpPr/>
            <p:nvPr/>
          </p:nvCxnSpPr>
          <p:spPr>
            <a:xfrm>
              <a:off x="2135969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29F50DC1-D44A-BE28-5629-732FCB5126B2}"/>
              </a:ext>
            </a:extLst>
          </p:cNvPr>
          <p:cNvGrpSpPr/>
          <p:nvPr/>
        </p:nvGrpSpPr>
        <p:grpSpPr>
          <a:xfrm>
            <a:off x="3739317" y="4944384"/>
            <a:ext cx="2760184" cy="390442"/>
            <a:chOff x="724678" y="930358"/>
            <a:chExt cx="2760184" cy="390442"/>
          </a:xfrm>
        </p:grpSpPr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70A52590-A8C4-03D5-780D-BCBD4AB9B193}"/>
                </a:ext>
              </a:extLst>
            </p:cNvPr>
            <p:cNvSpPr txBox="1"/>
            <p:nvPr/>
          </p:nvSpPr>
          <p:spPr>
            <a:xfrm>
              <a:off x="753345" y="940603"/>
              <a:ext cx="1503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D301D169-7A5E-66A2-FE06-9DE4B4CE56D5}"/>
                </a:ext>
              </a:extLst>
            </p:cNvPr>
            <p:cNvSpPr txBox="1"/>
            <p:nvPr/>
          </p:nvSpPr>
          <p:spPr>
            <a:xfrm>
              <a:off x="2316367" y="930358"/>
              <a:ext cx="10763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70D638F4-B2BB-6E08-0151-133786445BE7}"/>
                </a:ext>
              </a:extLst>
            </p:cNvPr>
            <p:cNvCxnSpPr/>
            <p:nvPr/>
          </p:nvCxnSpPr>
          <p:spPr>
            <a:xfrm>
              <a:off x="724678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A88780D3-9CAD-E5DB-5EF7-AFD0D243A4AA}"/>
                </a:ext>
              </a:extLst>
            </p:cNvPr>
            <p:cNvCxnSpPr/>
            <p:nvPr/>
          </p:nvCxnSpPr>
          <p:spPr>
            <a:xfrm>
              <a:off x="2135969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64259C5A-30AF-BE0A-D20D-3B8A473A365C}"/>
              </a:ext>
            </a:extLst>
          </p:cNvPr>
          <p:cNvGrpSpPr/>
          <p:nvPr/>
        </p:nvGrpSpPr>
        <p:grpSpPr>
          <a:xfrm>
            <a:off x="6780087" y="923669"/>
            <a:ext cx="2760184" cy="390442"/>
            <a:chOff x="724678" y="930358"/>
            <a:chExt cx="2760184" cy="390442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4FF7E48E-DAC1-1C68-913A-53D83BFEC6ED}"/>
                </a:ext>
              </a:extLst>
            </p:cNvPr>
            <p:cNvSpPr txBox="1"/>
            <p:nvPr/>
          </p:nvSpPr>
          <p:spPr>
            <a:xfrm>
              <a:off x="753345" y="940603"/>
              <a:ext cx="15039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C5392DCB-0E31-4F9E-02E6-67C2A2B0CDBB}"/>
                </a:ext>
              </a:extLst>
            </p:cNvPr>
            <p:cNvSpPr txBox="1"/>
            <p:nvPr/>
          </p:nvSpPr>
          <p:spPr>
            <a:xfrm>
              <a:off x="2316367" y="930358"/>
              <a:ext cx="10763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EBC501AA-4A40-59EF-420C-456481A4B2BF}"/>
                </a:ext>
              </a:extLst>
            </p:cNvPr>
            <p:cNvCxnSpPr/>
            <p:nvPr/>
          </p:nvCxnSpPr>
          <p:spPr>
            <a:xfrm>
              <a:off x="724678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03033128-1328-DAAA-87CD-A646FF4615B6}"/>
                </a:ext>
              </a:extLst>
            </p:cNvPr>
            <p:cNvCxnSpPr/>
            <p:nvPr/>
          </p:nvCxnSpPr>
          <p:spPr>
            <a:xfrm>
              <a:off x="2135969" y="1320800"/>
              <a:ext cx="1348893" cy="0"/>
            </a:xfrm>
            <a:prstGeom prst="line">
              <a:avLst/>
            </a:prstGeom>
            <a:ln w="635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15" name="图片 114">
            <a:extLst>
              <a:ext uri="{FF2B5EF4-FFF2-40B4-BE49-F238E27FC236}">
                <a16:creationId xmlns:a16="http://schemas.microsoft.com/office/drawing/2014/main" id="{CE43D228-5D59-E31E-7D65-8F7C2F690D79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30000" contrast="-55000"/>
                    </a14:imgEffect>
                    <a14:imgEffect>
                      <a14:sharpenSoften amoun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18" t="1050" r="53949" b="-12136"/>
          <a:stretch/>
        </p:blipFill>
        <p:spPr>
          <a:xfrm>
            <a:off x="6763037" y="4520627"/>
            <a:ext cx="2135550" cy="381409"/>
          </a:xfrm>
          <a:prstGeom prst="rect">
            <a:avLst/>
          </a:prstGeom>
          <a:ln w="12700">
            <a:noFill/>
          </a:ln>
        </p:spPr>
      </p:pic>
      <p:pic>
        <p:nvPicPr>
          <p:cNvPr id="116" name="图片 115">
            <a:extLst>
              <a:ext uri="{FF2B5EF4-FFF2-40B4-BE49-F238E27FC236}">
                <a16:creationId xmlns:a16="http://schemas.microsoft.com/office/drawing/2014/main" id="{6E18D600-C6E4-F39E-E444-0E40F8D82CD1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10000" contrast="30000"/>
                    </a14:imgEffect>
                    <a14:imgEffect>
                      <a14:sharpenSoften amount="-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5" t="17877" r="54165" b="11508"/>
          <a:stretch/>
        </p:blipFill>
        <p:spPr>
          <a:xfrm>
            <a:off x="6667906" y="5225464"/>
            <a:ext cx="2472167" cy="1504937"/>
          </a:xfrm>
          <a:prstGeom prst="rect">
            <a:avLst/>
          </a:prstGeom>
          <a:ln w="12700">
            <a:noFill/>
          </a:ln>
        </p:spPr>
      </p:pic>
      <p:pic>
        <p:nvPicPr>
          <p:cNvPr id="117" name="图片 116">
            <a:extLst>
              <a:ext uri="{FF2B5EF4-FFF2-40B4-BE49-F238E27FC236}">
                <a16:creationId xmlns:a16="http://schemas.microsoft.com/office/drawing/2014/main" id="{00C80C50-60BF-5A32-A2E2-F455967E4C2F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35000"/>
                    </a14:imgEffect>
                    <a14:imgEffect>
                      <a14:sharpenSoften amount="-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8" t="26853" r="49887" b="3282"/>
          <a:stretch/>
        </p:blipFill>
        <p:spPr>
          <a:xfrm>
            <a:off x="6801138" y="2698084"/>
            <a:ext cx="2097449" cy="1289047"/>
          </a:xfrm>
          <a:prstGeom prst="rect">
            <a:avLst/>
          </a:prstGeom>
          <a:ln w="12700">
            <a:noFill/>
          </a:ln>
        </p:spPr>
      </p:pic>
      <p:sp>
        <p:nvSpPr>
          <p:cNvPr id="118" name="文本框 37">
            <a:extLst>
              <a:ext uri="{FF2B5EF4-FFF2-40B4-BE49-F238E27FC236}">
                <a16:creationId xmlns:a16="http://schemas.microsoft.com/office/drawing/2014/main" id="{F9E45D08-D7E1-B59B-519A-66DC589AEB57}"/>
              </a:ext>
            </a:extLst>
          </p:cNvPr>
          <p:cNvSpPr txBox="1"/>
          <p:nvPr/>
        </p:nvSpPr>
        <p:spPr>
          <a:xfrm>
            <a:off x="7325379" y="2396416"/>
            <a:ext cx="1782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N-Cadherin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文本框 37">
            <a:extLst>
              <a:ext uri="{FF2B5EF4-FFF2-40B4-BE49-F238E27FC236}">
                <a16:creationId xmlns:a16="http://schemas.microsoft.com/office/drawing/2014/main" id="{0BAA22D5-B967-9230-7B3C-613778B3A0DF}"/>
              </a:ext>
            </a:extLst>
          </p:cNvPr>
          <p:cNvSpPr txBox="1"/>
          <p:nvPr/>
        </p:nvSpPr>
        <p:spPr>
          <a:xfrm>
            <a:off x="7349309" y="3897248"/>
            <a:ext cx="1706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E-Cadherin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文本框 37">
            <a:extLst>
              <a:ext uri="{FF2B5EF4-FFF2-40B4-BE49-F238E27FC236}">
                <a16:creationId xmlns:a16="http://schemas.microsoft.com/office/drawing/2014/main" id="{47D45940-5C60-111C-4CDD-1EBE7B17EBEC}"/>
              </a:ext>
            </a:extLst>
          </p:cNvPr>
          <p:cNvSpPr txBox="1"/>
          <p:nvPr/>
        </p:nvSpPr>
        <p:spPr>
          <a:xfrm>
            <a:off x="7502597" y="4934802"/>
            <a:ext cx="1706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Vimentin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1" name="组合 120">
            <a:extLst>
              <a:ext uri="{FF2B5EF4-FFF2-40B4-BE49-F238E27FC236}">
                <a16:creationId xmlns:a16="http://schemas.microsoft.com/office/drawing/2014/main" id="{EFD1076A-4741-8B69-8F40-766C58C41A3F}"/>
              </a:ext>
            </a:extLst>
          </p:cNvPr>
          <p:cNvGrpSpPr/>
          <p:nvPr/>
        </p:nvGrpSpPr>
        <p:grpSpPr>
          <a:xfrm>
            <a:off x="6926585" y="2681175"/>
            <a:ext cx="1991795" cy="331937"/>
            <a:chOff x="573009" y="27010"/>
            <a:chExt cx="1991795" cy="331937"/>
          </a:xfrm>
        </p:grpSpPr>
        <p:sp>
          <p:nvSpPr>
            <p:cNvPr id="122" name="文本框 42">
              <a:extLst>
                <a:ext uri="{FF2B5EF4-FFF2-40B4-BE49-F238E27FC236}">
                  <a16:creationId xmlns:a16="http://schemas.microsoft.com/office/drawing/2014/main" id="{F19911D2-04C5-E9E8-8259-265697A7735F}"/>
                </a:ext>
              </a:extLst>
            </p:cNvPr>
            <p:cNvSpPr txBox="1"/>
            <p:nvPr/>
          </p:nvSpPr>
          <p:spPr>
            <a:xfrm>
              <a:off x="573009" y="41379"/>
              <a:ext cx="115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文本框 43">
              <a:extLst>
                <a:ext uri="{FF2B5EF4-FFF2-40B4-BE49-F238E27FC236}">
                  <a16:creationId xmlns:a16="http://schemas.microsoft.com/office/drawing/2014/main" id="{A3B0BECD-BBC6-6DCB-9B6D-464AEC9743E5}"/>
                </a:ext>
              </a:extLst>
            </p:cNvPr>
            <p:cNvSpPr txBox="1"/>
            <p:nvPr/>
          </p:nvSpPr>
          <p:spPr>
            <a:xfrm>
              <a:off x="1733161" y="27010"/>
              <a:ext cx="8316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4" name="直接连接符 27">
              <a:extLst>
                <a:ext uri="{FF2B5EF4-FFF2-40B4-BE49-F238E27FC236}">
                  <a16:creationId xmlns:a16="http://schemas.microsoft.com/office/drawing/2014/main" id="{F0ECB5E9-A576-A10F-83F2-EEF98A5836A3}"/>
                </a:ext>
              </a:extLst>
            </p:cNvPr>
            <p:cNvCxnSpPr/>
            <p:nvPr/>
          </p:nvCxnSpPr>
          <p:spPr>
            <a:xfrm>
              <a:off x="1686858" y="358947"/>
              <a:ext cx="8698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直接连接符 27">
              <a:extLst>
                <a:ext uri="{FF2B5EF4-FFF2-40B4-BE49-F238E27FC236}">
                  <a16:creationId xmlns:a16="http://schemas.microsoft.com/office/drawing/2014/main" id="{12E45762-06F5-7813-E1F2-2FB5094C0604}"/>
                </a:ext>
              </a:extLst>
            </p:cNvPr>
            <p:cNvCxnSpPr/>
            <p:nvPr/>
          </p:nvCxnSpPr>
          <p:spPr>
            <a:xfrm>
              <a:off x="680595" y="358947"/>
              <a:ext cx="8698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3" name="组合 132">
            <a:extLst>
              <a:ext uri="{FF2B5EF4-FFF2-40B4-BE49-F238E27FC236}">
                <a16:creationId xmlns:a16="http://schemas.microsoft.com/office/drawing/2014/main" id="{F00DA104-D652-9708-070C-6EF759D6B24F}"/>
              </a:ext>
            </a:extLst>
          </p:cNvPr>
          <p:cNvGrpSpPr/>
          <p:nvPr/>
        </p:nvGrpSpPr>
        <p:grpSpPr>
          <a:xfrm>
            <a:off x="6926585" y="4135196"/>
            <a:ext cx="1991795" cy="331937"/>
            <a:chOff x="573009" y="27010"/>
            <a:chExt cx="1991795" cy="331937"/>
          </a:xfrm>
        </p:grpSpPr>
        <p:sp>
          <p:nvSpPr>
            <p:cNvPr id="134" name="文本框 42">
              <a:extLst>
                <a:ext uri="{FF2B5EF4-FFF2-40B4-BE49-F238E27FC236}">
                  <a16:creationId xmlns:a16="http://schemas.microsoft.com/office/drawing/2014/main" id="{70A46495-4936-01FE-46C2-837E35878947}"/>
                </a:ext>
              </a:extLst>
            </p:cNvPr>
            <p:cNvSpPr txBox="1"/>
            <p:nvPr/>
          </p:nvSpPr>
          <p:spPr>
            <a:xfrm>
              <a:off x="573009" y="41379"/>
              <a:ext cx="115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文本框 43">
              <a:extLst>
                <a:ext uri="{FF2B5EF4-FFF2-40B4-BE49-F238E27FC236}">
                  <a16:creationId xmlns:a16="http://schemas.microsoft.com/office/drawing/2014/main" id="{D008CCA8-C9B0-1D1C-CD91-49BCB86B38E7}"/>
                </a:ext>
              </a:extLst>
            </p:cNvPr>
            <p:cNvSpPr txBox="1"/>
            <p:nvPr/>
          </p:nvSpPr>
          <p:spPr>
            <a:xfrm>
              <a:off x="1733161" y="27010"/>
              <a:ext cx="8316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6" name="直接连接符 27">
              <a:extLst>
                <a:ext uri="{FF2B5EF4-FFF2-40B4-BE49-F238E27FC236}">
                  <a16:creationId xmlns:a16="http://schemas.microsoft.com/office/drawing/2014/main" id="{5C3CCA61-744B-3A40-FAB3-8269847324FC}"/>
                </a:ext>
              </a:extLst>
            </p:cNvPr>
            <p:cNvCxnSpPr/>
            <p:nvPr/>
          </p:nvCxnSpPr>
          <p:spPr>
            <a:xfrm>
              <a:off x="1686858" y="358947"/>
              <a:ext cx="8698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直接连接符 27">
              <a:extLst>
                <a:ext uri="{FF2B5EF4-FFF2-40B4-BE49-F238E27FC236}">
                  <a16:creationId xmlns:a16="http://schemas.microsoft.com/office/drawing/2014/main" id="{CDB7B243-9053-B9E9-DF96-10AF1C6A8853}"/>
                </a:ext>
              </a:extLst>
            </p:cNvPr>
            <p:cNvCxnSpPr/>
            <p:nvPr/>
          </p:nvCxnSpPr>
          <p:spPr>
            <a:xfrm>
              <a:off x="680595" y="358947"/>
              <a:ext cx="8698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8" name="组合 137">
            <a:extLst>
              <a:ext uri="{FF2B5EF4-FFF2-40B4-BE49-F238E27FC236}">
                <a16:creationId xmlns:a16="http://schemas.microsoft.com/office/drawing/2014/main" id="{09AA0BA2-13E6-59E7-6D7D-74B210E38335}"/>
              </a:ext>
            </a:extLst>
          </p:cNvPr>
          <p:cNvGrpSpPr/>
          <p:nvPr/>
        </p:nvGrpSpPr>
        <p:grpSpPr>
          <a:xfrm>
            <a:off x="7090839" y="5065491"/>
            <a:ext cx="1991795" cy="331937"/>
            <a:chOff x="573009" y="27010"/>
            <a:chExt cx="1991795" cy="331937"/>
          </a:xfrm>
        </p:grpSpPr>
        <p:sp>
          <p:nvSpPr>
            <p:cNvPr id="139" name="文本框 42">
              <a:extLst>
                <a:ext uri="{FF2B5EF4-FFF2-40B4-BE49-F238E27FC236}">
                  <a16:creationId xmlns:a16="http://schemas.microsoft.com/office/drawing/2014/main" id="{0AA4536A-5B10-744D-0946-FC091BF2A471}"/>
                </a:ext>
              </a:extLst>
            </p:cNvPr>
            <p:cNvSpPr txBox="1"/>
            <p:nvPr/>
          </p:nvSpPr>
          <p:spPr>
            <a:xfrm>
              <a:off x="573009" y="41379"/>
              <a:ext cx="115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sgControl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文本框 43">
              <a:extLst>
                <a:ext uri="{FF2B5EF4-FFF2-40B4-BE49-F238E27FC236}">
                  <a16:creationId xmlns:a16="http://schemas.microsoft.com/office/drawing/2014/main" id="{F73950CA-5998-8A5D-EF0D-6FD3622B36D9}"/>
                </a:ext>
              </a:extLst>
            </p:cNvPr>
            <p:cNvSpPr txBox="1"/>
            <p:nvPr/>
          </p:nvSpPr>
          <p:spPr>
            <a:xfrm>
              <a:off x="1733161" y="27010"/>
              <a:ext cx="8316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sgVPS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1" name="直接连接符 27">
              <a:extLst>
                <a:ext uri="{FF2B5EF4-FFF2-40B4-BE49-F238E27FC236}">
                  <a16:creationId xmlns:a16="http://schemas.microsoft.com/office/drawing/2014/main" id="{A4D51AEA-8973-1563-F38E-0203A49E2E81}"/>
                </a:ext>
              </a:extLst>
            </p:cNvPr>
            <p:cNvCxnSpPr/>
            <p:nvPr/>
          </p:nvCxnSpPr>
          <p:spPr>
            <a:xfrm>
              <a:off x="1686858" y="358947"/>
              <a:ext cx="8698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直接连接符 27">
              <a:extLst>
                <a:ext uri="{FF2B5EF4-FFF2-40B4-BE49-F238E27FC236}">
                  <a16:creationId xmlns:a16="http://schemas.microsoft.com/office/drawing/2014/main" id="{27C886C5-DEC2-15C2-63B5-FCC7DB3D7709}"/>
                </a:ext>
              </a:extLst>
            </p:cNvPr>
            <p:cNvCxnSpPr/>
            <p:nvPr/>
          </p:nvCxnSpPr>
          <p:spPr>
            <a:xfrm>
              <a:off x="680595" y="358947"/>
              <a:ext cx="8698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3" name="矩形 142">
            <a:extLst>
              <a:ext uri="{FF2B5EF4-FFF2-40B4-BE49-F238E27FC236}">
                <a16:creationId xmlns:a16="http://schemas.microsoft.com/office/drawing/2014/main" id="{30BE794E-6A77-9BE3-A372-942EB2E9323D}"/>
              </a:ext>
            </a:extLst>
          </p:cNvPr>
          <p:cNvSpPr/>
          <p:nvPr/>
        </p:nvSpPr>
        <p:spPr>
          <a:xfrm>
            <a:off x="7102179" y="3196022"/>
            <a:ext cx="1807748" cy="2389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144" name="矩形 143">
            <a:extLst>
              <a:ext uri="{FF2B5EF4-FFF2-40B4-BE49-F238E27FC236}">
                <a16:creationId xmlns:a16="http://schemas.microsoft.com/office/drawing/2014/main" id="{877C1578-94E9-8E10-4E0B-DFDE08177CFE}"/>
              </a:ext>
            </a:extLst>
          </p:cNvPr>
          <p:cNvSpPr/>
          <p:nvPr/>
        </p:nvSpPr>
        <p:spPr>
          <a:xfrm>
            <a:off x="7024399" y="4540170"/>
            <a:ext cx="1874187" cy="2389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145" name="矩形 144">
            <a:extLst>
              <a:ext uri="{FF2B5EF4-FFF2-40B4-BE49-F238E27FC236}">
                <a16:creationId xmlns:a16="http://schemas.microsoft.com/office/drawing/2014/main" id="{74A0F60B-30CE-ABFD-870D-60E24F333BCA}"/>
              </a:ext>
            </a:extLst>
          </p:cNvPr>
          <p:cNvSpPr/>
          <p:nvPr/>
        </p:nvSpPr>
        <p:spPr>
          <a:xfrm>
            <a:off x="7149643" y="5540367"/>
            <a:ext cx="1874187" cy="211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A06F608-B3FF-B76F-6EA0-A6012FDCA68E}"/>
              </a:ext>
            </a:extLst>
          </p:cNvPr>
          <p:cNvGrpSpPr/>
          <p:nvPr/>
        </p:nvGrpSpPr>
        <p:grpSpPr>
          <a:xfrm>
            <a:off x="3681643" y="6692646"/>
            <a:ext cx="2387600" cy="1576211"/>
            <a:chOff x="6667906" y="6713286"/>
            <a:chExt cx="2387600" cy="1576211"/>
          </a:xfrm>
        </p:grpSpPr>
        <p:pic>
          <p:nvPicPr>
            <p:cNvPr id="126" name="图片 125">
              <a:extLst>
                <a:ext uri="{FF2B5EF4-FFF2-40B4-BE49-F238E27FC236}">
                  <a16:creationId xmlns:a16="http://schemas.microsoft.com/office/drawing/2014/main" id="{2CBC912B-5D62-6ED6-D3EA-A881C8AAD4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25000"/>
                      </a14:imgEffect>
                      <a14:imgEffect>
                        <a14:sharpenSoften amoun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5" t="2820" r="7748" b="9368"/>
            <a:stretch/>
          </p:blipFill>
          <p:spPr>
            <a:xfrm>
              <a:off x="6667906" y="6992509"/>
              <a:ext cx="2387600" cy="1296988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127" name="文本框 37">
              <a:extLst>
                <a:ext uri="{FF2B5EF4-FFF2-40B4-BE49-F238E27FC236}">
                  <a16:creationId xmlns:a16="http://schemas.microsoft.com/office/drawing/2014/main" id="{4A7A28A2-05A0-7506-A18E-EB42472F6A3F}"/>
                </a:ext>
              </a:extLst>
            </p:cNvPr>
            <p:cNvSpPr txBox="1"/>
            <p:nvPr/>
          </p:nvSpPr>
          <p:spPr>
            <a:xfrm>
              <a:off x="7621199" y="6713286"/>
              <a:ext cx="9148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CK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6" name="组合 145">
              <a:extLst>
                <a:ext uri="{FF2B5EF4-FFF2-40B4-BE49-F238E27FC236}">
                  <a16:creationId xmlns:a16="http://schemas.microsoft.com/office/drawing/2014/main" id="{A3F8E28F-2F70-0B86-0904-A978D4FB6260}"/>
                </a:ext>
              </a:extLst>
            </p:cNvPr>
            <p:cNvGrpSpPr/>
            <p:nvPr/>
          </p:nvGrpSpPr>
          <p:grpSpPr>
            <a:xfrm>
              <a:off x="6898129" y="7053829"/>
              <a:ext cx="1991795" cy="331937"/>
              <a:chOff x="573009" y="27010"/>
              <a:chExt cx="1991795" cy="331937"/>
            </a:xfrm>
          </p:grpSpPr>
          <p:sp>
            <p:nvSpPr>
              <p:cNvPr id="147" name="文本框 42">
                <a:extLst>
                  <a:ext uri="{FF2B5EF4-FFF2-40B4-BE49-F238E27FC236}">
                    <a16:creationId xmlns:a16="http://schemas.microsoft.com/office/drawing/2014/main" id="{15D37406-6BBD-EC38-E6DB-2826AE9FCDFC}"/>
                  </a:ext>
                </a:extLst>
              </p:cNvPr>
              <p:cNvSpPr txBox="1"/>
              <p:nvPr/>
            </p:nvSpPr>
            <p:spPr>
              <a:xfrm>
                <a:off x="573009" y="41379"/>
                <a:ext cx="1152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4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sgControl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文本框 43">
                <a:extLst>
                  <a:ext uri="{FF2B5EF4-FFF2-40B4-BE49-F238E27FC236}">
                    <a16:creationId xmlns:a16="http://schemas.microsoft.com/office/drawing/2014/main" id="{F4749F9D-4B70-C57C-C189-91028AAA63BE}"/>
                  </a:ext>
                </a:extLst>
              </p:cNvPr>
              <p:cNvSpPr txBox="1"/>
              <p:nvPr/>
            </p:nvSpPr>
            <p:spPr>
              <a:xfrm>
                <a:off x="1733161" y="27010"/>
                <a:ext cx="8316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4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sgVPS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9" name="直接连接符 27">
                <a:extLst>
                  <a:ext uri="{FF2B5EF4-FFF2-40B4-BE49-F238E27FC236}">
                    <a16:creationId xmlns:a16="http://schemas.microsoft.com/office/drawing/2014/main" id="{4F895A02-14F0-1CB8-36F4-81F365F249A1}"/>
                  </a:ext>
                </a:extLst>
              </p:cNvPr>
              <p:cNvCxnSpPr/>
              <p:nvPr/>
            </p:nvCxnSpPr>
            <p:spPr>
              <a:xfrm>
                <a:off x="1686858" y="358947"/>
                <a:ext cx="869819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27">
                <a:extLst>
                  <a:ext uri="{FF2B5EF4-FFF2-40B4-BE49-F238E27FC236}">
                    <a16:creationId xmlns:a16="http://schemas.microsoft.com/office/drawing/2014/main" id="{17AE7EFD-86A6-460F-D4AF-4461FB822D35}"/>
                  </a:ext>
                </a:extLst>
              </p:cNvPr>
              <p:cNvCxnSpPr/>
              <p:nvPr/>
            </p:nvCxnSpPr>
            <p:spPr>
              <a:xfrm>
                <a:off x="680595" y="358947"/>
                <a:ext cx="869819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82089701-DC31-8D6F-BDCF-2E07FE8E1B21}"/>
              </a:ext>
            </a:extLst>
          </p:cNvPr>
          <p:cNvGrpSpPr/>
          <p:nvPr/>
        </p:nvGrpSpPr>
        <p:grpSpPr>
          <a:xfrm>
            <a:off x="252567" y="6507418"/>
            <a:ext cx="2487042" cy="3522878"/>
            <a:chOff x="9713643" y="2372504"/>
            <a:chExt cx="2487042" cy="3522878"/>
          </a:xfrm>
        </p:grpSpPr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68B1D375-15A2-110D-146B-BFE763E2D9A0}"/>
                </a:ext>
              </a:extLst>
            </p:cNvPr>
            <p:cNvSpPr txBox="1"/>
            <p:nvPr/>
          </p:nvSpPr>
          <p:spPr>
            <a:xfrm>
              <a:off x="10493728" y="2372504"/>
              <a:ext cx="926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EA64BF01-2E74-0873-4F90-32E618601274}"/>
                </a:ext>
              </a:extLst>
            </p:cNvPr>
            <p:cNvGrpSpPr/>
            <p:nvPr/>
          </p:nvGrpSpPr>
          <p:grpSpPr>
            <a:xfrm>
              <a:off x="9713643" y="2625197"/>
              <a:ext cx="2487042" cy="3270185"/>
              <a:chOff x="9713643" y="2625197"/>
              <a:chExt cx="2487042" cy="3270185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119846D7-E8DF-83DA-7938-CB09C4A30E74}"/>
                  </a:ext>
                </a:extLst>
              </p:cNvPr>
              <p:cNvGrpSpPr/>
              <p:nvPr/>
            </p:nvGrpSpPr>
            <p:grpSpPr>
              <a:xfrm>
                <a:off x="9713643" y="2625197"/>
                <a:ext cx="2487042" cy="3270185"/>
                <a:chOff x="9713643" y="2625197"/>
                <a:chExt cx="2487042" cy="3270185"/>
              </a:xfrm>
            </p:grpSpPr>
            <p:grpSp>
              <p:nvGrpSpPr>
                <p:cNvPr id="19" name="组合 18">
                  <a:extLst>
                    <a:ext uri="{FF2B5EF4-FFF2-40B4-BE49-F238E27FC236}">
                      <a16:creationId xmlns:a16="http://schemas.microsoft.com/office/drawing/2014/main" id="{ACE37716-9FA2-E139-4817-87D56E0CBF1F}"/>
                    </a:ext>
                  </a:extLst>
                </p:cNvPr>
                <p:cNvGrpSpPr/>
                <p:nvPr/>
              </p:nvGrpSpPr>
              <p:grpSpPr>
                <a:xfrm>
                  <a:off x="9713643" y="2625197"/>
                  <a:ext cx="2487042" cy="3270185"/>
                  <a:chOff x="9713643" y="2625197"/>
                  <a:chExt cx="2487042" cy="3270185"/>
                </a:xfrm>
              </p:grpSpPr>
              <p:grpSp>
                <p:nvGrpSpPr>
                  <p:cNvPr id="17" name="组合 16">
                    <a:extLst>
                      <a:ext uri="{FF2B5EF4-FFF2-40B4-BE49-F238E27FC236}">
                        <a16:creationId xmlns:a16="http://schemas.microsoft.com/office/drawing/2014/main" id="{EC90B2B2-D24E-3D1F-20EC-38563B21C22F}"/>
                      </a:ext>
                    </a:extLst>
                  </p:cNvPr>
                  <p:cNvGrpSpPr/>
                  <p:nvPr/>
                </p:nvGrpSpPr>
                <p:grpSpPr>
                  <a:xfrm>
                    <a:off x="9713643" y="2625197"/>
                    <a:ext cx="2487042" cy="3270185"/>
                    <a:chOff x="9713643" y="2625197"/>
                    <a:chExt cx="2487042" cy="3270185"/>
                  </a:xfrm>
                </p:grpSpPr>
                <p:grpSp>
                  <p:nvGrpSpPr>
                    <p:cNvPr id="128" name="组合 127">
                      <a:extLst>
                        <a:ext uri="{FF2B5EF4-FFF2-40B4-BE49-F238E27FC236}">
                          <a16:creationId xmlns:a16="http://schemas.microsoft.com/office/drawing/2014/main" id="{D3F08505-BC41-494F-873E-F1EC07D44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713643" y="2652679"/>
                      <a:ext cx="2487042" cy="3242703"/>
                      <a:chOff x="14147615" y="3374896"/>
                      <a:chExt cx="4015893" cy="5097833"/>
                    </a:xfrm>
                  </p:grpSpPr>
                  <p:pic>
                    <p:nvPicPr>
                      <p:cNvPr id="129" name="图片 128">
                        <a:extLst>
                          <a:ext uri="{FF2B5EF4-FFF2-40B4-BE49-F238E27FC236}">
                            <a16:creationId xmlns:a16="http://schemas.microsoft.com/office/drawing/2014/main" id="{FCE82BB1-E84E-B9AD-0CA6-212367BC6F2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4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25">
                                <a14:imgEffect>
                                  <a14:brightnessContrast bright="-20000" contrast="-40000"/>
                                </a14:imgEffect>
                                <a14:imgEffect>
                                  <a14:sharpenSoften amount="35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88" t="15287" r="63861" b="5122"/>
                      <a:stretch/>
                    </p:blipFill>
                    <p:spPr>
                      <a:xfrm>
                        <a:off x="14262122" y="3374896"/>
                        <a:ext cx="3515896" cy="2240545"/>
                      </a:xfrm>
                      <a:prstGeom prst="rect">
                        <a:avLst/>
                      </a:prstGeom>
                      <a:ln w="12700">
                        <a:noFill/>
                      </a:ln>
                    </p:spPr>
                  </p:pic>
                  <p:grpSp>
                    <p:nvGrpSpPr>
                      <p:cNvPr id="130" name="组合 129">
                        <a:extLst>
                          <a:ext uri="{FF2B5EF4-FFF2-40B4-BE49-F238E27FC236}">
                            <a16:creationId xmlns:a16="http://schemas.microsoft.com/office/drawing/2014/main" id="{78C69E1A-3841-1180-1C41-27696A5063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4147615" y="5947478"/>
                        <a:ext cx="4015893" cy="2525251"/>
                        <a:chOff x="14147615" y="5947478"/>
                        <a:chExt cx="4015893" cy="2525251"/>
                      </a:xfrm>
                    </p:grpSpPr>
                    <p:pic>
                      <p:nvPicPr>
                        <p:cNvPr id="132" name="图片 131">
                          <a:extLst>
                            <a:ext uri="{FF2B5EF4-FFF2-40B4-BE49-F238E27FC236}">
                              <a16:creationId xmlns:a16="http://schemas.microsoft.com/office/drawing/2014/main" id="{88115DA4-6630-3456-581A-4B08C3ABF297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26">
                          <a:extLst>
                            <a:ext uri="{BEBA8EAE-BF5A-486C-A8C5-ECC9F3942E4B}">
                              <a14:imgProps xmlns:a14="http://schemas.microsoft.com/office/drawing/2010/main">
                                <a14:imgLayer r:embed="rId27">
                                  <a14:imgEffect>
                                    <a14:brightnessContrast bright="-25000" contrast="65000"/>
                                  </a14:imgEffect>
                                  <a14:imgEffect>
                                    <a14:sharpenSoften amount="-45000"/>
                                  </a14:imgEffect>
                                </a14:imgLayer>
                              </a14:imgProps>
                            </a:ex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8107" t="11446" r="45366" b="10186"/>
                        <a:stretch/>
                      </p:blipFill>
                      <p:spPr>
                        <a:xfrm>
                          <a:off x="14147615" y="6565647"/>
                          <a:ext cx="4015893" cy="1907082"/>
                        </a:xfrm>
                        <a:prstGeom prst="rect">
                          <a:avLst/>
                        </a:prstGeom>
                        <a:ln w="12700">
                          <a:noFill/>
                        </a:ln>
                      </p:spPr>
                    </p:pic>
                    <p:sp>
                      <p:nvSpPr>
                        <p:cNvPr id="131" name="文本框 130">
                          <a:extLst>
                            <a:ext uri="{FF2B5EF4-FFF2-40B4-BE49-F238E27FC236}">
                              <a16:creationId xmlns:a16="http://schemas.microsoft.com/office/drawing/2014/main" id="{DAC6BF04-EED1-25E6-0E50-7F63DB2E42F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5444699" y="5947478"/>
                          <a:ext cx="1496647" cy="48385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4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p-ERK</a:t>
                          </a:r>
                          <a:endParaRPr lang="zh-CN" altLang="en-US" sz="1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54" name="组合 153">
                      <a:extLst>
                        <a:ext uri="{FF2B5EF4-FFF2-40B4-BE49-F238E27FC236}">
                          <a16:creationId xmlns:a16="http://schemas.microsoft.com/office/drawing/2014/main" id="{6BE73EEC-FC0C-448D-4EED-E41179CFBC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961266" y="2625197"/>
                      <a:ext cx="1991795" cy="331937"/>
                      <a:chOff x="573009" y="27010"/>
                      <a:chExt cx="1991795" cy="331937"/>
                    </a:xfrm>
                  </p:grpSpPr>
                  <p:sp>
                    <p:nvSpPr>
                      <p:cNvPr id="155" name="文本框 42">
                        <a:extLst>
                          <a:ext uri="{FF2B5EF4-FFF2-40B4-BE49-F238E27FC236}">
                            <a16:creationId xmlns:a16="http://schemas.microsoft.com/office/drawing/2014/main" id="{379139BE-3F9B-0129-E05A-C84E1836E47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73009" y="41379"/>
                        <a:ext cx="115202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US" altLang="zh-CN" sz="1400" b="1" dirty="0" err="1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sgControl</a:t>
                        </a:r>
                        <a:endParaRPr lang="zh-CN" alt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56" name="文本框 43">
                        <a:extLst>
                          <a:ext uri="{FF2B5EF4-FFF2-40B4-BE49-F238E27FC236}">
                            <a16:creationId xmlns:a16="http://schemas.microsoft.com/office/drawing/2014/main" id="{E68622C6-B0A3-3B1F-6D7C-B9ECDB6E9C4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733161" y="27010"/>
                        <a:ext cx="831643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r>
                          <a:rPr lang="en-US" altLang="zh-CN" sz="1400" b="1" dirty="0" err="1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sgVPS</a:t>
                        </a:r>
                        <a:endParaRPr lang="zh-CN" alt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157" name="直接连接符 27">
                        <a:extLst>
                          <a:ext uri="{FF2B5EF4-FFF2-40B4-BE49-F238E27FC236}">
                            <a16:creationId xmlns:a16="http://schemas.microsoft.com/office/drawing/2014/main" id="{85F4D05B-40B2-F712-F212-2C916E92194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686858" y="358947"/>
                        <a:ext cx="869819" cy="0"/>
                      </a:xfrm>
                      <a:prstGeom prst="line">
                        <a:avLst/>
                      </a:prstGeom>
                      <a:ln w="381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8" name="直接连接符 27">
                        <a:extLst>
                          <a:ext uri="{FF2B5EF4-FFF2-40B4-BE49-F238E27FC236}">
                            <a16:creationId xmlns:a16="http://schemas.microsoft.com/office/drawing/2014/main" id="{2AFFA155-95B0-A52C-0B3B-5A97F29B717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680595" y="358947"/>
                        <a:ext cx="869819" cy="0"/>
                      </a:xfrm>
                      <a:prstGeom prst="line">
                        <a:avLst/>
                      </a:prstGeom>
                      <a:ln w="38100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53" name="矩形 152">
                    <a:extLst>
                      <a:ext uri="{FF2B5EF4-FFF2-40B4-BE49-F238E27FC236}">
                        <a16:creationId xmlns:a16="http://schemas.microsoft.com/office/drawing/2014/main" id="{12B440D2-53C4-5D2C-E9F4-F74BFC61E79E}"/>
                      </a:ext>
                    </a:extLst>
                  </p:cNvPr>
                  <p:cNvSpPr/>
                  <p:nvPr/>
                </p:nvSpPr>
                <p:spPr>
                  <a:xfrm>
                    <a:off x="10243789" y="5202498"/>
                    <a:ext cx="1956896" cy="238945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 dirty="0"/>
                  </a:p>
                </p:txBody>
              </p:sp>
            </p:grpSp>
            <p:sp>
              <p:nvSpPr>
                <p:cNvPr id="152" name="矩形 151">
                  <a:extLst>
                    <a:ext uri="{FF2B5EF4-FFF2-40B4-BE49-F238E27FC236}">
                      <a16:creationId xmlns:a16="http://schemas.microsoft.com/office/drawing/2014/main" id="{066F6E18-7323-780F-B198-4EC63E0A8266}"/>
                    </a:ext>
                  </a:extLst>
                </p:cNvPr>
                <p:cNvSpPr/>
                <p:nvPr/>
              </p:nvSpPr>
              <p:spPr>
                <a:xfrm>
                  <a:off x="10053289" y="3051266"/>
                  <a:ext cx="1908661" cy="23894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/>
                </a:p>
              </p:txBody>
            </p:sp>
          </p:grpSp>
          <p:grpSp>
            <p:nvGrpSpPr>
              <p:cNvPr id="159" name="组合 158">
                <a:extLst>
                  <a:ext uri="{FF2B5EF4-FFF2-40B4-BE49-F238E27FC236}">
                    <a16:creationId xmlns:a16="http://schemas.microsoft.com/office/drawing/2014/main" id="{5E126914-970F-3BC7-017C-558904CA10C0}"/>
                  </a:ext>
                </a:extLst>
              </p:cNvPr>
              <p:cNvGrpSpPr/>
              <p:nvPr/>
            </p:nvGrpSpPr>
            <p:grpSpPr>
              <a:xfrm>
                <a:off x="10208890" y="4776430"/>
                <a:ext cx="1991795" cy="331937"/>
                <a:chOff x="573009" y="27010"/>
                <a:chExt cx="1991795" cy="331937"/>
              </a:xfrm>
            </p:grpSpPr>
            <p:sp>
              <p:nvSpPr>
                <p:cNvPr id="160" name="文本框 42">
                  <a:extLst>
                    <a:ext uri="{FF2B5EF4-FFF2-40B4-BE49-F238E27FC236}">
                      <a16:creationId xmlns:a16="http://schemas.microsoft.com/office/drawing/2014/main" id="{822E239A-A418-BA64-7D8E-260874FD1C73}"/>
                    </a:ext>
                  </a:extLst>
                </p:cNvPr>
                <p:cNvSpPr txBox="1"/>
                <p:nvPr/>
              </p:nvSpPr>
              <p:spPr>
                <a:xfrm>
                  <a:off x="573009" y="41379"/>
                  <a:ext cx="115202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4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sgControl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" name="文本框 43">
                  <a:extLst>
                    <a:ext uri="{FF2B5EF4-FFF2-40B4-BE49-F238E27FC236}">
                      <a16:creationId xmlns:a16="http://schemas.microsoft.com/office/drawing/2014/main" id="{B1CC9D57-FD56-97CE-CF84-077ED56D2183}"/>
                    </a:ext>
                  </a:extLst>
                </p:cNvPr>
                <p:cNvSpPr txBox="1"/>
                <p:nvPr/>
              </p:nvSpPr>
              <p:spPr>
                <a:xfrm>
                  <a:off x="1733161" y="27010"/>
                  <a:ext cx="83164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4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sgVPS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62" name="直接连接符 27">
                  <a:extLst>
                    <a:ext uri="{FF2B5EF4-FFF2-40B4-BE49-F238E27FC236}">
                      <a16:creationId xmlns:a16="http://schemas.microsoft.com/office/drawing/2014/main" id="{269E37E1-53B4-B8AE-0EB7-AD58283B3D08}"/>
                    </a:ext>
                  </a:extLst>
                </p:cNvPr>
                <p:cNvCxnSpPr/>
                <p:nvPr/>
              </p:nvCxnSpPr>
              <p:spPr>
                <a:xfrm>
                  <a:off x="1686858" y="358947"/>
                  <a:ext cx="869819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直接连接符 27">
                  <a:extLst>
                    <a:ext uri="{FF2B5EF4-FFF2-40B4-BE49-F238E27FC236}">
                      <a16:creationId xmlns:a16="http://schemas.microsoft.com/office/drawing/2014/main" id="{761B6E6B-0533-C149-0AF7-D6BFA36AA6F4}"/>
                    </a:ext>
                  </a:extLst>
                </p:cNvPr>
                <p:cNvCxnSpPr/>
                <p:nvPr/>
              </p:nvCxnSpPr>
              <p:spPr>
                <a:xfrm>
                  <a:off x="680595" y="358947"/>
                  <a:ext cx="869819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64" name="矩形 163">
            <a:extLst>
              <a:ext uri="{FF2B5EF4-FFF2-40B4-BE49-F238E27FC236}">
                <a16:creationId xmlns:a16="http://schemas.microsoft.com/office/drawing/2014/main" id="{0EE80A5F-D327-0DE6-27EF-FD98C8FA6E83}"/>
              </a:ext>
            </a:extLst>
          </p:cNvPr>
          <p:cNvSpPr/>
          <p:nvPr/>
        </p:nvSpPr>
        <p:spPr>
          <a:xfrm>
            <a:off x="3911360" y="7410937"/>
            <a:ext cx="1984174" cy="3398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56672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 sz="2275" b="1"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788</TotalTime>
  <Words>73</Words>
  <Application>Microsoft Office PowerPoint</Application>
  <PresentationFormat>A4 纸张(210x297 毫米)</PresentationFormat>
  <Paragraphs>40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Lei</dc:creator>
  <cp:lastModifiedBy>Yang Lei</cp:lastModifiedBy>
  <cp:revision>151</cp:revision>
  <dcterms:created xsi:type="dcterms:W3CDTF">2021-04-08T00:42:00Z</dcterms:created>
  <dcterms:modified xsi:type="dcterms:W3CDTF">2022-09-30T00:02:29Z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74CA4A1510774AE5A685A4F40CC13DE3</vt:lpwstr>
  </property>
  <property fmtid="{D5CDD505-2E9C-101B-9397-08002B2CF9AE}" pid="3" name="KSOProductBuildVer">
    <vt:lpwstr>2052-11.1.0.10700</vt:lpwstr>
  </property>
</Properties>
</file>